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
          <p:cNvSpPr/>
          <p:nvPr>
            <p:ph type="sldImg"/>
          </p:nvPr>
        </p:nvSpPr>
        <p:spPr>
          <a:xfrm>
            <a:off x="1143000" y="685800"/>
            <a:ext cx="4572000" cy="3429000"/>
          </a:xfrm>
          <a:prstGeom prst="rect">
            <a:avLst/>
          </a:prstGeom>
        </p:spPr>
        <p:txBody>
          <a:bodyPr/>
          <a:lstStyle/>
          <a:p>
            <a:pPr lvl="0"/>
          </a:p>
        </p:txBody>
      </p:sp>
      <p:sp>
        <p:nvSpPr>
          <p:cNvPr id="4" name="Shape 4"/>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ph type="sldImg"/>
          </p:nvPr>
        </p:nvSpPr>
        <p:spPr>
          <a:prstGeom prst="rect">
            <a:avLst/>
          </a:prstGeom>
        </p:spPr>
        <p:txBody>
          <a:bodyPr/>
          <a:lstStyle/>
          <a:p>
            <a:pPr lvl="0"/>
          </a:p>
        </p:txBody>
      </p:sp>
      <p:sp>
        <p:nvSpPr>
          <p:cNvPr id="16" name="Shape 16"/>
          <p:cNvSpPr/>
          <p:nvPr>
            <p:ph type="body" sz="quarter" idx="1"/>
          </p:nvPr>
        </p:nvSpPr>
        <p:spPr>
          <a:prstGeom prst="rect">
            <a:avLst/>
          </a:prstGeom>
        </p:spPr>
        <p:txBody>
          <a:bodyPr/>
          <a:lstStyle/>
          <a:p>
            <a:pPr lvl="0">
              <a:defRPr sz="1800"/>
            </a:pPr>
            <a:r>
              <a:rPr sz="2400"/>
              <a:t>God is about to show the people of Israel who is boss. </a:t>
            </a:r>
            <a:endParaRPr sz="2400"/>
          </a:p>
          <a:p>
            <a:pPr lvl="0">
              <a:defRPr sz="1800"/>
            </a:pPr>
            <a:r>
              <a:rPr sz="2400"/>
              <a:t>Let’s set the scene </a:t>
            </a:r>
            <a:endParaRPr sz="2400"/>
          </a:p>
          <a:p>
            <a:pPr lvl="0">
              <a:defRPr sz="1800"/>
            </a:pPr>
            <a:r>
              <a:rPr sz="2400"/>
              <a:t>God had told Elijah that he was about to make it rain again. </a:t>
            </a:r>
            <a:endParaRPr sz="2400"/>
          </a:p>
          <a:p>
            <a:pPr lvl="0">
              <a:defRPr sz="1800"/>
            </a:pPr>
            <a:r>
              <a:rPr sz="2400"/>
              <a:t>Elijah knew it was time for God to show Isarel who was boss </a:t>
            </a:r>
            <a:endParaRPr sz="2400"/>
          </a:p>
          <a:p>
            <a:pPr lvl="0">
              <a:defRPr sz="1800"/>
            </a:pPr>
            <a:r>
              <a:rPr sz="2400"/>
              <a:t>IT’s show time! </a:t>
            </a:r>
            <a:endParaRPr sz="2400"/>
          </a:p>
          <a:p>
            <a:pPr lvl="0">
              <a:defRPr sz="1800"/>
            </a:pPr>
            <a:r>
              <a:rPr sz="2400"/>
              <a:t>To do this though he needs an audience and he wants King Ahab and his dartsedly prophets of Baal to have front row seats. </a:t>
            </a:r>
            <a:endParaRPr sz="2400"/>
          </a:p>
          <a:p>
            <a:pPr lvl="0">
              <a:defRPr sz="1800"/>
            </a:pPr>
            <a:r>
              <a:rPr sz="2400"/>
              <a:t>We also have to remember that the Famine is sevre due to drought! Food is scarce, water is scare and people are dying. </a:t>
            </a:r>
            <a:endParaRPr sz="2400"/>
          </a:p>
          <a:p>
            <a:pPr lvl="0">
              <a:defRPr sz="1800"/>
            </a:pPr>
            <a:r>
              <a:rPr sz="2400"/>
              <a:t>On the way to meet Ahab, Elijiah actually meets his right hand man, Obediah. </a:t>
            </a:r>
            <a:endParaRPr sz="2400"/>
          </a:p>
          <a:p>
            <a:pPr lvl="0">
              <a:defRPr sz="1800"/>
            </a:pPr>
            <a:endParaRPr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 name="Shape 21"/>
          <p:cNvSpPr/>
          <p:nvPr>
            <p:ph type="sldImg"/>
          </p:nvPr>
        </p:nvSpPr>
        <p:spPr>
          <a:prstGeom prst="rect">
            <a:avLst/>
          </a:prstGeom>
        </p:spPr>
        <p:txBody>
          <a:bodyPr/>
          <a:lstStyle/>
          <a:p>
            <a:pPr lvl="0"/>
          </a:p>
        </p:txBody>
      </p:sp>
      <p:sp>
        <p:nvSpPr>
          <p:cNvPr id="22" name="Shape 22"/>
          <p:cNvSpPr/>
          <p:nvPr>
            <p:ph type="body" sz="quarter" idx="1"/>
          </p:nvPr>
        </p:nvSpPr>
        <p:spPr>
          <a:prstGeom prst="rect">
            <a:avLst/>
          </a:prstGeom>
        </p:spPr>
        <p:txBody>
          <a:bodyPr/>
          <a:lstStyle/>
          <a:p>
            <a:pPr lvl="0">
              <a:defRPr sz="1800"/>
            </a:pPr>
            <a:r>
              <a:rPr sz="2400"/>
              <a:t>Obadiah is descirved here as a devote believer of Yahweh or the LORD big L. His name means follower of the Lord. </a:t>
            </a:r>
            <a:endParaRPr sz="2400"/>
          </a:p>
          <a:p>
            <a:pPr lvl="0">
              <a:defRPr sz="1800"/>
            </a:pPr>
            <a:r>
              <a:rPr sz="2400"/>
              <a:t>This O is not the prophet who has a book later in the OT, this is his only mention in scripture. </a:t>
            </a:r>
            <a:endParaRPr sz="2400"/>
          </a:p>
          <a:p>
            <a:pPr lvl="0">
              <a:defRPr sz="1800"/>
            </a:pPr>
            <a:r>
              <a:rPr sz="2400"/>
              <a:t>It seems from these verses that he was responsible for protecting a number of prophets from certain destruction under Jezebel and Ahabs rule. His rescue effort is mention here and commended. </a:t>
            </a:r>
            <a:endParaRPr sz="2400"/>
          </a:p>
          <a:p>
            <a:pPr lvl="0">
              <a:defRPr sz="1800"/>
            </a:pPr>
            <a:r>
              <a:rPr sz="2400"/>
              <a:t>On a simple reading of this text you would assume that this guy was for God, that he worshipped Yahweh with devotion and practice. </a:t>
            </a:r>
            <a:endParaRPr sz="2400"/>
          </a:p>
          <a:p>
            <a:pPr lvl="0">
              <a:defRPr sz="1800"/>
            </a:pPr>
            <a:endParaRPr sz="2400"/>
          </a:p>
          <a:p>
            <a:pPr lvl="0">
              <a:defRPr sz="1800"/>
            </a:pPr>
            <a:r>
              <a:rPr sz="2400"/>
              <a:t>OR did he….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 name="Shape 27"/>
          <p:cNvSpPr/>
          <p:nvPr>
            <p:ph type="sldImg"/>
          </p:nvPr>
        </p:nvSpPr>
        <p:spPr>
          <a:prstGeom prst="rect">
            <a:avLst/>
          </a:prstGeom>
        </p:spPr>
        <p:txBody>
          <a:bodyPr/>
          <a:lstStyle/>
          <a:p>
            <a:pPr lvl="0"/>
          </a:p>
        </p:txBody>
      </p:sp>
      <p:sp>
        <p:nvSpPr>
          <p:cNvPr id="28" name="Shape 28"/>
          <p:cNvSpPr/>
          <p:nvPr>
            <p:ph type="body" sz="quarter" idx="1"/>
          </p:nvPr>
        </p:nvSpPr>
        <p:spPr>
          <a:prstGeom prst="rect">
            <a:avLst/>
          </a:prstGeom>
        </p:spPr>
        <p:txBody>
          <a:bodyPr/>
          <a:lstStyle/>
          <a:p>
            <a:pPr lvl="0">
              <a:defRPr sz="1800"/>
            </a:pPr>
            <a:r>
              <a:rPr sz="2400"/>
              <a:t>so here is the question, how could such a devote follower of the LORD, be Ahab’s right hand man. Verse 3 a tells us that O had the most senior role in any Kings staff- the one in charge of his palace. O’s role was to make sure that the palace ran smoothly and that all that happened there met with the King and Queens approval. He was the operations manager for Ahab’s monachy. </a:t>
            </a:r>
            <a:endParaRPr sz="2400"/>
          </a:p>
          <a:p>
            <a:pPr lvl="0">
              <a:defRPr sz="1800"/>
            </a:pPr>
            <a:r>
              <a:rPr sz="2400"/>
              <a:t>And as we have heard in previous weeks this King Ahab is not described to be a very nice king, in fact if you head back with me to I kings 16 we have such a strongly worded passage about just how evil he is.. i</a:t>
            </a:r>
            <a:endParaRPr sz="2400"/>
          </a:p>
          <a:p>
            <a:pPr lvl="0" marL="296333" indent="-296333">
              <a:buSzPct val="75000"/>
              <a:buChar char="-"/>
              <a:defRPr sz="1800"/>
            </a:pPr>
            <a:r>
              <a:rPr sz="2400"/>
              <a:t> 1 Kings 16:30 Ahab did more evil in the eye of the Lord than any of those before him.. and believe me ones before him the ones before weren’t exactly sweet and light! </a:t>
            </a:r>
            <a:endParaRPr sz="2400"/>
          </a:p>
          <a:p>
            <a:pPr lvl="0" marL="296333" indent="-296333">
              <a:buSzPct val="75000"/>
              <a:buChar char="-"/>
              <a:defRPr sz="1800"/>
            </a:pPr>
            <a:r>
              <a:rPr sz="2400"/>
              <a:t>If we read on, verses 31-34.. He considered it trivial to commit the sins of Jerabaoam (e,g child sacrifice amongst other acts of idolarty) He even married Jezeblel. </a:t>
            </a:r>
            <a:endParaRPr sz="2400"/>
          </a:p>
          <a:p>
            <a:pPr lvl="0" marL="296333" indent="-296333">
              <a:buSzPct val="75000"/>
              <a:buChar char="-"/>
              <a:defRPr sz="1800"/>
            </a:pPr>
            <a:r>
              <a:rPr sz="2400"/>
              <a:t>Worshiped and served Baal, mad an ashram pole </a:t>
            </a:r>
            <a:endParaRPr sz="2400"/>
          </a:p>
          <a:p>
            <a:pPr lvl="0" marL="296333" indent="-296333">
              <a:buSzPct val="75000"/>
              <a:buChar char="-"/>
              <a:defRPr sz="1800"/>
            </a:pPr>
            <a:r>
              <a:rPr sz="2400"/>
              <a:t>Foundation of his palace cost him is firstborn and youngest son… I will leave you to work that one out! </a:t>
            </a:r>
            <a:endParaRPr sz="2400"/>
          </a:p>
          <a:p>
            <a:pPr lvl="0" marL="296333" indent="-296333">
              <a:buSzPct val="75000"/>
              <a:buChar char="-"/>
              <a:defRPr sz="1800"/>
            </a:pPr>
            <a:r>
              <a:rPr sz="2400"/>
              <a:t>Verse 32 reminds us that he did more to provoke the Lord, the God of Israel to anger than did all the kings of israel before him. </a:t>
            </a:r>
            <a:endParaRPr sz="2400"/>
          </a:p>
          <a:p>
            <a:pPr lvl="0">
              <a:defRPr sz="1800"/>
            </a:pPr>
            <a:r>
              <a:rPr sz="2400"/>
              <a:t>Ahab was evil and his practices were evil too. The things that went on under his rule were evil, the things that happened within his palace were unholy, unsure and completely offensive to the King of all- Yahweh. </a:t>
            </a:r>
            <a:endParaRPr sz="2400"/>
          </a:p>
          <a:p>
            <a:pPr lvl="0" marL="296333" indent="-296333">
              <a:buSzPct val="75000"/>
              <a:buChar char="-"/>
              <a:defRPr sz="1800"/>
            </a:pPr>
            <a:r>
              <a:rPr sz="2400"/>
              <a:t>We see more of Ahab’s evil back in ch 18, he has sent O out to find water and grass not for his people but for his cattle. He cares more for his processions than for the people under his kingship. </a:t>
            </a:r>
            <a:endParaRPr sz="2400"/>
          </a:p>
          <a:p>
            <a:pPr lvl="0">
              <a:defRPr sz="1800"/>
            </a:pPr>
            <a:endParaRPr sz="2400"/>
          </a:p>
          <a:p>
            <a:pPr lvl="0">
              <a:defRPr sz="1800"/>
            </a:pPr>
            <a:r>
              <a:rPr sz="2400"/>
              <a:t>O was Ahab’s right hand man and there was absolutely no way he could be ignorant of the practices of Ahab, the worship of Baal or the sins that were committed in his palace. </a:t>
            </a:r>
            <a:endParaRPr sz="2400"/>
          </a:p>
          <a:p>
            <a:pPr lvl="0">
              <a:defRPr sz="1800"/>
            </a:pPr>
            <a:endParaRPr sz="2400"/>
          </a:p>
          <a:p>
            <a:pPr lvl="0">
              <a:defRPr sz="1800"/>
            </a:pPr>
            <a:r>
              <a:rPr sz="2400"/>
              <a:t>Even more whilst you can argue that O did save 100 prophets, he choose to do it in secret in fear of his own life. Compare him for a moment with Elijiah. If Elijah was one rising up to take a stand in a dark and evil society, O was the opposite, he was hiding his faith, compromises his practices and only serving God in secret. He certainly wasn't taking a stand against the evil reign of Ahab, he was complicit</a:t>
            </a:r>
            <a:endParaRPr sz="2400"/>
          </a:p>
          <a:p>
            <a:pPr lvl="0">
              <a:defRPr sz="1800"/>
            </a:pPr>
            <a:r>
              <a:rPr sz="2400"/>
              <a:t>in it. </a:t>
            </a:r>
            <a:endParaRPr sz="2400"/>
          </a:p>
          <a:p>
            <a:pPr lvl="0">
              <a:defRPr sz="1800"/>
            </a:pPr>
            <a:endParaRPr sz="2400"/>
          </a:p>
          <a:p>
            <a:pPr lvl="0">
              <a:defRPr sz="1800"/>
            </a:pPr>
            <a:r>
              <a:rPr sz="2400"/>
              <a:t>Are you still with me?!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sldImg"/>
          </p:nvPr>
        </p:nvSpPr>
        <p:spPr>
          <a:prstGeom prst="rect">
            <a:avLst/>
          </a:prstGeom>
        </p:spPr>
        <p:txBody>
          <a:bodyPr/>
          <a:lstStyle/>
          <a:p>
            <a:pPr lvl="0"/>
          </a:p>
        </p:txBody>
      </p:sp>
      <p:sp>
        <p:nvSpPr>
          <p:cNvPr id="33" name="Shape 33"/>
          <p:cNvSpPr/>
          <p:nvPr>
            <p:ph type="body" sz="quarter" idx="1"/>
          </p:nvPr>
        </p:nvSpPr>
        <p:spPr>
          <a:prstGeom prst="rect">
            <a:avLst/>
          </a:prstGeom>
        </p:spPr>
        <p:txBody>
          <a:bodyPr/>
          <a:lstStyle/>
          <a:p>
            <a:pPr lvl="0">
              <a:defRPr sz="1800"/>
            </a:pPr>
            <a:r>
              <a:rPr sz="2400"/>
              <a:t>Obadiah was a man with his foot in both camps. It is like Paul becoming the operation manager for a mosque or Me becoming the manager of an abortion clinic. Obadiah obviously had some faith in Yahweh to be described as a devote follower but he also lived a life of compromise and and because of power and position he has chosen to keep his faith a secret to secure a top job. He really has sold out for personal gain. </a:t>
            </a:r>
            <a:endParaRPr sz="2400"/>
          </a:p>
          <a:p>
            <a:pPr lvl="0">
              <a:defRPr sz="1800"/>
            </a:pPr>
            <a:endParaRPr sz="2400"/>
          </a:p>
          <a:p>
            <a:pPr lvl="0">
              <a:defRPr sz="1800"/>
            </a:pPr>
            <a:r>
              <a:rPr sz="2400"/>
              <a:t>He has chosen to live his life somewhere between God and the world. He has chosen a position that forces him to conceal who he really is. He has chosen to hide hid faith in God, to protect his life, satisfy his greed and to exalt his own name.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sldImg"/>
          </p:nvPr>
        </p:nvSpPr>
        <p:spPr>
          <a:prstGeom prst="rect">
            <a:avLst/>
          </a:prstGeom>
        </p:spPr>
        <p:txBody>
          <a:bodyPr/>
          <a:lstStyle/>
          <a:p>
            <a:pPr lvl="0"/>
          </a:p>
        </p:txBody>
      </p:sp>
      <p:sp>
        <p:nvSpPr>
          <p:cNvPr id="38" name="Shape 38"/>
          <p:cNvSpPr/>
          <p:nvPr>
            <p:ph type="body" sz="quarter" idx="1"/>
          </p:nvPr>
        </p:nvSpPr>
        <p:spPr>
          <a:prstGeom prst="rect">
            <a:avLst/>
          </a:prstGeom>
        </p:spPr>
        <p:txBody>
          <a:bodyPr/>
          <a:lstStyle/>
          <a:p>
            <a:pPr lvl="0">
              <a:defRPr sz="1800"/>
            </a:pPr>
            <a:r>
              <a:rPr sz="2400"/>
              <a:t>JEsus addresses the same issue… </a:t>
            </a:r>
            <a:endParaRPr sz="2400"/>
          </a:p>
          <a:p>
            <a:pPr lvl="0">
              <a:defRPr sz="1800"/>
            </a:pPr>
            <a:r>
              <a:rPr sz="2400"/>
              <a:t>Matthew 6:24 reminds us that we have to give God our all, a God face and a world face is not acceptable. We cannot worship God and also serve money, another religion, a relationship, a career not ordained by him etc.. </a:t>
            </a:r>
            <a:endParaRPr sz="2400"/>
          </a:p>
          <a:p>
            <a:pPr lvl="0">
              <a:defRPr sz="1800"/>
            </a:pPr>
            <a:endParaRPr sz="2400"/>
          </a:p>
          <a:p>
            <a:pPr lvl="0">
              <a:defRPr sz="1800"/>
            </a:pPr>
            <a:r>
              <a:rPr sz="2400"/>
              <a:t>Mark 8:38 makes for even more uncomfortable reading.. </a:t>
            </a:r>
            <a:endParaRPr sz="2400"/>
          </a:p>
          <a:p>
            <a:pPr lvl="0">
              <a:defRPr sz="1800"/>
            </a:pPr>
            <a:r>
              <a:rPr sz="2400"/>
              <a:t>JEsus here is recognising that the generation of the time was dark, sinful just like O time and like our time today. But in that Jesus strongly says even in that sinful generation you have to make a stand for me. You cannot sit on the fence and in one moment worship me and the next moment be ashamed of me.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lvl="0"/>
          </a:p>
        </p:txBody>
      </p:sp>
      <p:sp>
        <p:nvSpPr>
          <p:cNvPr id="42" name="Shape 42"/>
          <p:cNvSpPr/>
          <p:nvPr>
            <p:ph type="body" sz="quarter" idx="1"/>
          </p:nvPr>
        </p:nvSpPr>
        <p:spPr>
          <a:prstGeom prst="rect">
            <a:avLst/>
          </a:prstGeom>
        </p:spPr>
        <p:txBody>
          <a:bodyPr/>
          <a:lstStyle/>
          <a:p>
            <a:pPr lvl="0">
              <a:defRPr sz="1800"/>
            </a:pPr>
            <a:r>
              <a:rPr sz="2400"/>
              <a:t>Let’s head back to Kings… </a:t>
            </a:r>
            <a:endParaRPr sz="2400"/>
          </a:p>
          <a:p>
            <a:pPr lvl="0" marL="296333" indent="-296333">
              <a:buSzPct val="75000"/>
              <a:buChar char="-"/>
              <a:defRPr sz="1800"/>
            </a:pPr>
            <a:r>
              <a:rPr sz="2400"/>
              <a:t>IT’s only when O meets Elijah that he true allegiance is revealled. </a:t>
            </a:r>
            <a:endParaRPr sz="2400"/>
          </a:p>
          <a:p>
            <a:pPr lvl="0" marL="296333" indent="-296333">
              <a:buSzPct val="75000"/>
              <a:buChar char="-"/>
              <a:defRPr sz="1800"/>
            </a:pPr>
            <a:r>
              <a:rPr sz="2400"/>
              <a:t>Elijah is Israel’s most wanted man and O has the choice to do as he asked and risk his own death for meeting elijiah and not killing him immediately OR he could carry on pretending Elijah never met him. Verse 9 expresses his true allegiance and that is ultimately to hiself. He doesn’t want to do as Elijah asks as he values his position and his life over what God values as important. </a:t>
            </a:r>
            <a:endParaRPr sz="2400"/>
          </a:p>
          <a:p>
            <a:pPr lvl="0" marL="296333" indent="-296333">
              <a:buSzPct val="75000"/>
              <a:buChar char="-"/>
              <a:defRPr sz="1800"/>
            </a:pPr>
            <a:r>
              <a:rPr sz="2400"/>
              <a:t>O does go to Ahab in the end and we hear nothing more of him. And do not get me wrong I honestly believe he wasn't a completely bad man.. but his story is a story of compromise, his story is a reminder to us all that God does not call us to sit on the fence. </a:t>
            </a:r>
            <a:endParaRPr sz="24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3"/>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 name="rise_up_4-3_draft_0.4.1.jpg"/>
          <p:cNvPicPr/>
          <p:nvPr/>
        </p:nvPicPr>
        <p:blipFill>
          <a:blip r:embed="rId2">
            <a:extLst/>
          </a:blip>
          <a:stretch>
            <a:fillRect/>
          </a:stretch>
        </p:blipFill>
        <p:spPr>
          <a:xfrm>
            <a:off x="-375774" y="-71654"/>
            <a:ext cx="13798196" cy="9753601"/>
          </a:xfrm>
          <a:prstGeom prst="rect">
            <a:avLst/>
          </a:prstGeom>
          <a:ln w="12700">
            <a:miter lim="400000"/>
          </a:ln>
        </p:spPr>
      </p:pic>
      <p:pic>
        <p:nvPicPr>
          <p:cNvPr id="7" name="BBClogo-white.png"/>
          <p:cNvPicPr/>
          <p:nvPr/>
        </p:nvPicPr>
        <p:blipFill>
          <a:blip r:embed="rId3">
            <a:extLst/>
          </a:blip>
          <a:stretch>
            <a:fillRect/>
          </a:stretch>
        </p:blipFill>
        <p:spPr>
          <a:xfrm>
            <a:off x="482578" y="8738378"/>
            <a:ext cx="2473629" cy="566990"/>
          </a:xfrm>
          <a:prstGeom prst="rect">
            <a:avLst/>
          </a:prstGeom>
          <a:ln w="12700">
            <a:miter lim="400000"/>
          </a:ln>
        </p:spPr>
      </p:pic>
      <p:sp>
        <p:nvSpPr>
          <p:cNvPr id="8" name="Shape 8"/>
          <p:cNvSpPr/>
          <p:nvPr/>
        </p:nvSpPr>
        <p:spPr>
          <a:xfrm>
            <a:off x="8769183" y="487764"/>
            <a:ext cx="3822701" cy="1320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40639" marR="40639" algn="l" defTabSz="914400">
              <a:buClr>
                <a:srgbClr val="82B29B"/>
              </a:buClr>
              <a:buFont typeface="Trebuchet MS"/>
              <a:defRPr sz="1800"/>
            </a:pPr>
            <a:r>
              <a:rPr sz="1400">
                <a:solidFill>
                  <a:srgbClr val="FFFFFF"/>
                </a:solidFill>
                <a:uFill>
                  <a:solidFill>
                    <a:srgbClr val="FFFFFF"/>
                  </a:solidFill>
                </a:uFill>
                <a:latin typeface="Trebuchet MS"/>
                <a:ea typeface="Trebuchet MS"/>
                <a:cs typeface="Trebuchet MS"/>
                <a:sym typeface="Trebuchet MS"/>
              </a:rPr>
              <a:t>Copyright © Simon G. Harris 2014</a:t>
            </a:r>
            <a:endParaRPr sz="1400">
              <a:solidFill>
                <a:srgbClr val="FFFFFF"/>
              </a:solidFill>
              <a:uFill>
                <a:solidFill>
                  <a:srgbClr val="FFFFFF"/>
                </a:solidFill>
              </a:uFill>
              <a:latin typeface="Trebuchet MS"/>
              <a:ea typeface="Trebuchet MS"/>
              <a:cs typeface="Trebuchet MS"/>
              <a:sym typeface="Trebuchet MS"/>
            </a:endParaRPr>
          </a:p>
          <a:p>
            <a:pPr lvl="0" marL="40639" marR="40639" algn="l" defTabSz="914400">
              <a:buClr>
                <a:srgbClr val="82B29B"/>
              </a:buClr>
              <a:buFont typeface="Trebuchet MS"/>
              <a:defRPr sz="1800"/>
            </a:pPr>
            <a:r>
              <a:rPr sz="1400">
                <a:solidFill>
                  <a:srgbClr val="FFFFFF"/>
                </a:solidFill>
                <a:uFill>
                  <a:solidFill>
                    <a:srgbClr val="FFFFFF"/>
                  </a:solidFill>
                </a:uFill>
                <a:latin typeface="Trebuchet MS"/>
                <a:ea typeface="Trebuchet MS"/>
                <a:cs typeface="Trebuchet MS"/>
                <a:sym typeface="Trebuchet MS"/>
              </a:rPr>
              <a:t>Scripture quotations taken from the HOLY BIBLE, NEW INTERNATIONAL VERSION. Copyright © 1973, 1978, 1984 by International Bible Society. Used by permission</a:t>
            </a:r>
          </a:p>
        </p:txBody>
      </p:sp>
      <p:sp>
        <p:nvSpPr>
          <p:cNvPr id="9" name="Shape 9"/>
          <p:cNvSpPr/>
          <p:nvPr/>
        </p:nvSpPr>
        <p:spPr>
          <a:xfrm>
            <a:off x="3291504" y="5741310"/>
            <a:ext cx="9842501" cy="109220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lvl1pPr defTabSz="1295400">
              <a:spcBef>
                <a:spcPts val="4000"/>
              </a:spcBef>
              <a:buClr>
                <a:srgbClr val="FFFFFF"/>
              </a:buClr>
              <a:buFont typeface="ArialUnicodeMS"/>
              <a:defRPr sz="6800">
                <a:solidFill>
                  <a:srgbClr val="FFFFFF"/>
                </a:solidFill>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6800">
                <a:solidFill>
                  <a:srgbClr val="FFFFFF"/>
                </a:solidFill>
                <a:uFill>
                  <a:solidFill>
                    <a:srgbClr val="FFFFFF"/>
                  </a:solidFill>
                </a:uFill>
              </a:rPr>
              <a:t>3. Foot in both camps </a:t>
            </a:r>
          </a:p>
        </p:txBody>
      </p:sp>
      <p:sp>
        <p:nvSpPr>
          <p:cNvPr id="10" name="Shape 10"/>
          <p:cNvSpPr/>
          <p:nvPr/>
        </p:nvSpPr>
        <p:spPr>
          <a:xfrm>
            <a:off x="2929554" y="7517673"/>
            <a:ext cx="10566401" cy="103632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p>
            <a:pPr lvl="0" defTabSz="1295400">
              <a:lnSpc>
                <a:spcPct val="20000"/>
              </a:lnSpc>
              <a:buClr>
                <a:srgbClr val="FFFFFF"/>
              </a:buClr>
              <a:defRPr sz="1800"/>
            </a:pPr>
            <a:r>
              <a:rPr sz="4600">
                <a:solidFill>
                  <a:srgbClr val="FFFFFF"/>
                </a:solidFill>
                <a:uFill>
                  <a:solidFill>
                    <a:srgbClr val="FFFFFF"/>
                  </a:solidFill>
                </a:uFill>
                <a:latin typeface="ArialUnicodeMS"/>
                <a:ea typeface="ArialUnicodeMS"/>
                <a:cs typeface="ArialUnicodeMS"/>
                <a:sym typeface="ArialUnicodeMS"/>
              </a:rPr>
              <a:t>           	   </a:t>
            </a:r>
            <a:endParaRPr sz="4600">
              <a:solidFill>
                <a:srgbClr val="FFFFFF"/>
              </a:solidFill>
              <a:uFill>
                <a:solidFill>
                  <a:srgbClr val="FFFFFF"/>
                </a:solidFill>
              </a:uFill>
              <a:latin typeface="ArialUnicodeMS"/>
              <a:ea typeface="ArialUnicodeMS"/>
              <a:cs typeface="ArialUnicodeMS"/>
              <a:sym typeface="ArialUnicodeMS"/>
            </a:endParaRPr>
          </a:p>
          <a:p>
            <a:pPr lvl="0" defTabSz="1295400">
              <a:lnSpc>
                <a:spcPct val="20000"/>
              </a:lnSpc>
              <a:buClr>
                <a:srgbClr val="FFFFFF"/>
              </a:buClr>
              <a:defRPr sz="1800"/>
            </a:pPr>
            <a:r>
              <a:rPr sz="4600">
                <a:solidFill>
                  <a:srgbClr val="FFFFFF"/>
                </a:solidFill>
                <a:uFill>
                  <a:solidFill>
                    <a:srgbClr val="FFFFFF"/>
                  </a:solidFill>
                </a:uFill>
                <a:latin typeface="ArialUnicodeMS"/>
                <a:ea typeface="ArialUnicodeMS"/>
                <a:cs typeface="ArialUnicodeMS"/>
                <a:sym typeface="ArialUnicodeMS"/>
              </a:rPr>
              <a:t>@claireearl </a:t>
            </a:r>
            <a:endParaRPr sz="4600">
              <a:solidFill>
                <a:srgbClr val="FFFFFF"/>
              </a:solidFill>
              <a:uFill>
                <a:solidFill>
                  <a:srgbClr val="FFFFFF"/>
                </a:solidFill>
              </a:uFill>
              <a:latin typeface="ArialUnicodeMS"/>
              <a:ea typeface="ArialUnicodeMS"/>
              <a:cs typeface="ArialUnicodeMS"/>
              <a:sym typeface="ArialUnicodeMS"/>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xit" presetSubtype="16" presetID="4" grpId="1" fill="hold">
                                  <p:stCondLst>
                                    <p:cond delay="0"/>
                                  </p:stCondLst>
                                  <p:iterate type="el" backwards="0">
                                    <p:tmAbs val="0"/>
                                  </p:iterate>
                                  <p:childTnLst>
                                    <p:animEffect filter="box(in)" transition="out">
                                      <p:cBhvr>
                                        <p:cTn id="6" dur="500" fill="hold"/>
                                        <p:tgtEl>
                                          <p:spTgt spid="8"/>
                                        </p:tgtEl>
                                      </p:cBhvr>
                                    </p:animEffect>
                                    <p:set>
                                      <p:cBhvr>
                                        <p:cTn id="7"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nodeType="afterEffect" presetClass="entr" presetSubtype="8" presetID="17" grpId="2" fill="hold">
                                  <p:stCondLst>
                                    <p:cond delay="0"/>
                                  </p:stCondLst>
                                  <p:iterate type="lt" backwards="0">
                                    <p:tmAbs val="0"/>
                                  </p:iterate>
                                  <p:childTnLst>
                                    <p:set>
                                      <p:cBhvr>
                                        <p:cTn id="10" fill="hold"/>
                                        <p:tgtEl>
                                          <p:spTgt spid="9"/>
                                        </p:tgtEl>
                                        <p:attrNameLst>
                                          <p:attrName>style.visibility</p:attrName>
                                        </p:attrNameLst>
                                      </p:cBhvr>
                                      <p:to>
                                        <p:strVal val="visible"/>
                                      </p:to>
                                    </p:set>
                                    <p:anim calcmode="lin" valueType="num">
                                      <p:cBhvr>
                                        <p:cTn id="11" dur="1500" fill="hold"/>
                                        <p:tgtEl>
                                          <p:spTgt spid="9"/>
                                        </p:tgtEl>
                                        <p:attrNameLst>
                                          <p:attrName>ppt_x</p:attrName>
                                        </p:attrNameLst>
                                      </p:cBhvr>
                                      <p:tavLst>
                                        <p:tav tm="0">
                                          <p:val>
                                            <p:strVal val="#ppt_x-#ppt_w/2"/>
                                          </p:val>
                                        </p:tav>
                                        <p:tav tm="100000">
                                          <p:val>
                                            <p:strVal val="#ppt_x"/>
                                          </p:val>
                                        </p:tav>
                                      </p:tavLst>
                                    </p:anim>
                                    <p:anim calcmode="lin" valueType="num">
                                      <p:cBhvr>
                                        <p:cTn id="12" dur="1500" fill="hold"/>
                                        <p:tgtEl>
                                          <p:spTgt spid="9"/>
                                        </p:tgtEl>
                                        <p:attrNameLst>
                                          <p:attrName>ppt_y</p:attrName>
                                        </p:attrNameLst>
                                      </p:cBhvr>
                                      <p:tavLst>
                                        <p:tav tm="0">
                                          <p:val>
                                            <p:strVal val="#ppt_y"/>
                                          </p:val>
                                        </p:tav>
                                        <p:tav tm="100000">
                                          <p:val>
                                            <p:strVal val="#ppt_y"/>
                                          </p:val>
                                        </p:tav>
                                      </p:tavLst>
                                    </p:anim>
                                    <p:anim calcmode="lin" valueType="num">
                                      <p:cBhvr>
                                        <p:cTn id="13" dur="1500" fill="hold"/>
                                        <p:tgtEl>
                                          <p:spTgt spid="9"/>
                                        </p:tgtEl>
                                        <p:attrNameLst>
                                          <p:attrName>ppt_w</p:attrName>
                                        </p:attrNameLst>
                                      </p:cBhvr>
                                      <p:tavLst>
                                        <p:tav tm="0">
                                          <p:val>
                                            <p:fltVal val="0"/>
                                          </p:val>
                                        </p:tav>
                                        <p:tav tm="100000">
                                          <p:val>
                                            <p:strVal val="#ppt_w"/>
                                          </p:val>
                                        </p:tav>
                                      </p:tavLst>
                                    </p:anim>
                                    <p:anim calcmode="lin" valueType="num">
                                      <p:cBhvr>
                                        <p:cTn id="14" dur="1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 grpId="2"/>
      <p:bldP build="whole" bldLvl="1" animBg="1" rev="0" advAuto="0" spid="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 name="Shape 12"/>
          <p:cNvSpPr/>
          <p:nvPr/>
        </p:nvSpPr>
        <p:spPr>
          <a:xfrm>
            <a:off x="272940" y="691220"/>
            <a:ext cx="9842501" cy="210820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lvl1pPr defTabSz="1295400">
              <a:spcBef>
                <a:spcPts val="4000"/>
              </a:spcBef>
              <a:buClr>
                <a:srgbClr val="FFFFFF"/>
              </a:buClr>
              <a:buFont typeface="ArialUnicodeMS"/>
              <a:defRPr sz="6800">
                <a:solidFill>
                  <a:srgbClr val="FFFFFF"/>
                </a:solidFill>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6800">
                <a:solidFill>
                  <a:srgbClr val="FFFFFF"/>
                </a:solidFill>
                <a:uFill>
                  <a:solidFill>
                    <a:srgbClr val="FFFFFF"/>
                  </a:solidFill>
                </a:uFill>
              </a:rPr>
              <a:t>God is about to show who is boss </a:t>
            </a:r>
          </a:p>
        </p:txBody>
      </p:sp>
      <p:sp>
        <p:nvSpPr>
          <p:cNvPr id="13" name="Shape 13"/>
          <p:cNvSpPr/>
          <p:nvPr/>
        </p:nvSpPr>
        <p:spPr>
          <a:xfrm>
            <a:off x="225857" y="3106968"/>
            <a:ext cx="12054592" cy="82550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lvl1pPr defTabSz="1295400">
              <a:lnSpc>
                <a:spcPct val="10000"/>
              </a:lnSpc>
              <a:buClr>
                <a:srgbClr val="FFFFFF"/>
              </a:buClr>
              <a:defRPr sz="5000">
                <a:solidFill>
                  <a:srgbClr val="FFFFFF"/>
                </a:solidFill>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5000">
                <a:solidFill>
                  <a:srgbClr val="FFFFFF"/>
                </a:solidFill>
                <a:uFill>
                  <a:solidFill>
                    <a:srgbClr val="FFFFFF"/>
                  </a:solidFill>
                </a:uFill>
              </a:rPr>
              <a:t>Setting the scene. </a:t>
            </a:r>
          </a:p>
        </p:txBody>
      </p:sp>
      <p:sp>
        <p:nvSpPr>
          <p:cNvPr id="14" name="Shape 14"/>
          <p:cNvSpPr/>
          <p:nvPr/>
        </p:nvSpPr>
        <p:spPr>
          <a:xfrm>
            <a:off x="1146484" y="4535581"/>
            <a:ext cx="11495722" cy="4064001"/>
          </a:xfrm>
          <a:prstGeom prst="rect">
            <a:avLst/>
          </a:prstGeom>
          <a:gradFill>
            <a:gsLst>
              <a:gs pos="0">
                <a:srgbClr val="861001"/>
              </a:gs>
              <a:gs pos="100000">
                <a:srgbClr val="A53B15"/>
              </a:gs>
            </a:gsLst>
            <a:lin ang="5400000"/>
          </a:gradFill>
          <a:ln w="12700">
            <a:miter lim="400000"/>
          </a:ln>
          <a:effectLst>
            <a:outerShdw sx="100000" sy="100000" kx="0" ky="0" algn="b" rotWithShape="0" blurRad="190500" dist="76200"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algn="r" defTabSz="1295400">
              <a:spcBef>
                <a:spcPts val="400"/>
              </a:spcBef>
              <a:buClr>
                <a:srgbClr val="FFFFFF"/>
              </a:buClr>
              <a:buFont typeface="Trebuchet MS"/>
              <a:defRPr sz="1800"/>
            </a:pPr>
            <a:r>
              <a:rPr sz="38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rPr>
              <a:t>1 Kings 18:1-3</a:t>
            </a:r>
            <a:endParaRPr sz="38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endParaRPr>
          </a:p>
          <a:p>
            <a:pPr lvl="0" defTabSz="1295400">
              <a:buClr>
                <a:srgbClr val="FFFFFF"/>
              </a:buClr>
              <a:buFont typeface="Trebuchet MS"/>
              <a:defRPr sz="1800"/>
            </a:pPr>
            <a:r>
              <a:rPr sz="3800">
                <a:solidFill>
                  <a:srgbClr val="FEE278"/>
                </a:solidFill>
                <a:uFill>
                  <a:solidFill>
                    <a:srgbClr val="FFFFFF"/>
                  </a:solidFill>
                </a:uFill>
                <a:latin typeface="Trebuchet MS Bold"/>
                <a:ea typeface="Trebuchet MS Bold"/>
                <a:cs typeface="Trebuchet MS Bold"/>
                <a:sym typeface="Trebuchet MS Bold"/>
              </a:rPr>
              <a:t>After a long time, in the third year, the word of the Lord came to Elijah, “go present yourself to Ahab and I will send rain on the land. So Elijah went to present himself to Ahab. Now the famine was severe in Samaria and Ahab has summoned Obediah who was in charge of his palace. </a:t>
            </a:r>
          </a:p>
        </p:txBody>
      </p:sp>
    </p:spTree>
  </p:cSld>
  <p:clrMapOvr>
    <a:masterClrMapping/>
  </p:clrMapOvr>
  <p:transition spd="slow" advClick="1">
    <p:fad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9" presetID="2" grpId="1" fill="hold">
                                  <p:stCondLst>
                                    <p:cond delay="0"/>
                                  </p:stCondLst>
                                  <p:iterate type="lt" backwards="0">
                                    <p:tmAbs val="0"/>
                                  </p:iterate>
                                  <p:childTnLst>
                                    <p:set>
                                      <p:cBhvr>
                                        <p:cTn id="6" fill="hold"/>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0-#ppt_w/2"/>
                                          </p:val>
                                        </p:tav>
                                        <p:tav tm="100000">
                                          <p:val>
                                            <p:strVal val="#ppt_x"/>
                                          </p:val>
                                        </p:tav>
                                      </p:tavLst>
                                    </p:anim>
                                    <p:anim calcmode="lin" valueType="num">
                                      <p:cBhvr>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nodeType="afterEffect" presetClass="entr" presetSubtype="10" presetID="17" grpId="2" fill="hold">
                                  <p:stCondLst>
                                    <p:cond delay="0"/>
                                  </p:stCondLst>
                                  <p:iterate type="lt" backwards="0">
                                    <p:tmAbs val="0"/>
                                  </p:iterate>
                                  <p:childTnLst>
                                    <p:set>
                                      <p:cBhvr>
                                        <p:cTn id="11" fill="hold"/>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9" grpId="3" fill="hold">
                                  <p:stCondLst>
                                    <p:cond delay="0"/>
                                  </p:stCondLst>
                                  <p:iterate type="wd" backwards="0">
                                    <p:tmAbs val="0"/>
                                  </p:iterate>
                                  <p:childTnLst>
                                    <p:set>
                                      <p:cBhvr>
                                        <p:cTn id="17" fill="hold"/>
                                        <p:tgtEl>
                                          <p:spTgt spid="14"/>
                                        </p:tgtEl>
                                        <p:attrNameLst>
                                          <p:attrName>style.visibility</p:attrName>
                                        </p:attrNameLst>
                                      </p:cBhvr>
                                      <p:to>
                                        <p:strVal val="visible"/>
                                      </p:to>
                                    </p:set>
                                    <p:animEffect filter="dissolve" transition="in">
                                      <p:cBhvr>
                                        <p:cTn id="18" dur="1000"/>
                                        <p:tgtEl>
                                          <p:spTgt spid="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 grpId="1"/>
      <p:bldP build="whole" bldLvl="1" animBg="1" rev="0" advAuto="0" spid="13" grpId="2"/>
      <p:bldP build="whole" bldLvl="1" animBg="1" rev="0" advAuto="0" spid="14"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 name="Shape 18"/>
          <p:cNvSpPr/>
          <p:nvPr/>
        </p:nvSpPr>
        <p:spPr>
          <a:xfrm>
            <a:off x="150085" y="789741"/>
            <a:ext cx="9842501" cy="109220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lvl1pPr defTabSz="1295400">
              <a:spcBef>
                <a:spcPts val="4000"/>
              </a:spcBef>
              <a:buClr>
                <a:srgbClr val="FFFFFF"/>
              </a:buClr>
              <a:buFont typeface="ArialUnicodeMS"/>
              <a:defRPr sz="6800">
                <a:solidFill>
                  <a:srgbClr val="FFFFFF"/>
                </a:solidFill>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6800">
                <a:solidFill>
                  <a:srgbClr val="FFFFFF"/>
                </a:solidFill>
                <a:uFill>
                  <a:solidFill>
                    <a:srgbClr val="FFFFFF"/>
                  </a:solidFill>
                </a:uFill>
              </a:rPr>
              <a:t>Introducing Obadiah</a:t>
            </a:r>
          </a:p>
        </p:txBody>
      </p:sp>
      <p:sp>
        <p:nvSpPr>
          <p:cNvPr id="19" name="Shape 19"/>
          <p:cNvSpPr/>
          <p:nvPr/>
        </p:nvSpPr>
        <p:spPr>
          <a:xfrm>
            <a:off x="362362" y="2298026"/>
            <a:ext cx="11765956" cy="82550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lvl1pPr defTabSz="1295400">
              <a:lnSpc>
                <a:spcPct val="10000"/>
              </a:lnSpc>
              <a:buClr>
                <a:srgbClr val="FFFFFF"/>
              </a:buClr>
              <a:defRPr sz="5000">
                <a:solidFill>
                  <a:srgbClr val="FFFFFF"/>
                </a:solidFill>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5000">
                <a:solidFill>
                  <a:srgbClr val="FFFFFF"/>
                </a:solidFill>
                <a:uFill>
                  <a:solidFill>
                    <a:srgbClr val="FFFFFF"/>
                  </a:solidFill>
                </a:uFill>
              </a:rPr>
              <a:t>A devote follower of the Lord ……. </a:t>
            </a:r>
          </a:p>
        </p:txBody>
      </p:sp>
      <p:sp>
        <p:nvSpPr>
          <p:cNvPr id="20" name="Shape 20"/>
          <p:cNvSpPr/>
          <p:nvPr/>
        </p:nvSpPr>
        <p:spPr>
          <a:xfrm>
            <a:off x="989206" y="4368578"/>
            <a:ext cx="11495722" cy="3505201"/>
          </a:xfrm>
          <a:prstGeom prst="rect">
            <a:avLst/>
          </a:prstGeom>
          <a:gradFill>
            <a:gsLst>
              <a:gs pos="0">
                <a:srgbClr val="861001"/>
              </a:gs>
              <a:gs pos="100000">
                <a:srgbClr val="A53B15"/>
              </a:gs>
            </a:gsLst>
            <a:lin ang="5400000"/>
          </a:gradFill>
          <a:ln w="12700">
            <a:miter lim="400000"/>
          </a:ln>
          <a:effectLst>
            <a:outerShdw sx="100000" sy="100000" kx="0" ky="0" algn="b" rotWithShape="0" blurRad="190500" dist="76200"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algn="r" defTabSz="1295400">
              <a:spcBef>
                <a:spcPts val="400"/>
              </a:spcBef>
              <a:buClr>
                <a:srgbClr val="FFFFFF"/>
              </a:buClr>
              <a:buFont typeface="Trebuchet MS"/>
              <a:defRPr sz="1800"/>
            </a:pPr>
            <a:r>
              <a:rPr sz="38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rPr>
              <a:t>1 Kings 18:4</a:t>
            </a:r>
            <a:endParaRPr sz="38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endParaRPr>
          </a:p>
          <a:p>
            <a:pPr lvl="0" defTabSz="1295400">
              <a:buClr>
                <a:srgbClr val="FFFFFF"/>
              </a:buClr>
              <a:buFont typeface="Trebuchet MS"/>
              <a:defRPr sz="1800"/>
            </a:pPr>
            <a:r>
              <a:rPr sz="3800">
                <a:solidFill>
                  <a:srgbClr val="FEE278"/>
                </a:solidFill>
                <a:uFill>
                  <a:solidFill>
                    <a:srgbClr val="FFFFFF"/>
                  </a:solidFill>
                </a:uFill>
                <a:latin typeface="Trebuchet MS Bold"/>
                <a:ea typeface="Trebuchet MS Bold"/>
                <a:cs typeface="Trebuchet MS Bold"/>
                <a:sym typeface="Trebuchet MS Bold"/>
              </a:rPr>
              <a:t>Obadiah was a devote beleiver of the Lord. While Jezebel was killing off the Lord’s prophets Obadiah had taken a hundred prophets and hidden them in two caves, fifty in each and had supplied them with food and water. </a:t>
            </a:r>
          </a:p>
        </p:txBody>
      </p:sp>
    </p:spTree>
  </p:cSld>
  <p:clrMapOvr>
    <a:masterClrMapping/>
  </p:clrMapOvr>
  <p:transition spd="slow"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9" presetID="2" grpId="1" fill="hold">
                                  <p:stCondLst>
                                    <p:cond delay="0"/>
                                  </p:stCondLst>
                                  <p:iterate type="lt" backwards="0">
                                    <p:tmAbs val="0"/>
                                  </p:iterate>
                                  <p:childTnLst>
                                    <p:set>
                                      <p:cBhvr>
                                        <p:cTn id="6" fill="hold"/>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0-#ppt_w/2"/>
                                          </p:val>
                                        </p:tav>
                                        <p:tav tm="100000">
                                          <p:val>
                                            <p:strVal val="#ppt_x"/>
                                          </p:val>
                                        </p:tav>
                                      </p:tavLst>
                                    </p:anim>
                                    <p:anim calcmode="lin" valueType="num">
                                      <p:cBhvr>
                                        <p:cTn id="8"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0" presetID="17" grpId="2" fill="hold">
                                  <p:stCondLst>
                                    <p:cond delay="0"/>
                                  </p:stCondLst>
                                  <p:iterate type="lt" backwards="0">
                                    <p:tmAbs val="0"/>
                                  </p:iterate>
                                  <p:childTnLst>
                                    <p:set>
                                      <p:cBhvr>
                                        <p:cTn id="12" fill="hold"/>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9" grpId="3" fill="hold">
                                  <p:stCondLst>
                                    <p:cond delay="0"/>
                                  </p:stCondLst>
                                  <p:iterate type="wd" backwards="0">
                                    <p:tmAbs val="0"/>
                                  </p:iterate>
                                  <p:childTnLst>
                                    <p:set>
                                      <p:cBhvr>
                                        <p:cTn id="18" fill="hold"/>
                                        <p:tgtEl>
                                          <p:spTgt spid="20"/>
                                        </p:tgtEl>
                                        <p:attrNameLst>
                                          <p:attrName>style.visibility</p:attrName>
                                        </p:attrNameLst>
                                      </p:cBhvr>
                                      <p:to>
                                        <p:strVal val="visible"/>
                                      </p:to>
                                    </p:set>
                                    <p:animEffect filter="dissolve" transition="in">
                                      <p:cBhvr>
                                        <p:cTn id="19" dur="1000"/>
                                        <p:tgtEl>
                                          <p:spTgt spid="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 grpId="1"/>
      <p:bldP build="whole" bldLvl="1" animBg="1" rev="0" advAuto="0" spid="20" grpId="3"/>
      <p:bldP build="whole" bldLvl="1" animBg="1" rev="0" advAuto="0" spid="19"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 name="Shape 24"/>
          <p:cNvSpPr/>
          <p:nvPr/>
        </p:nvSpPr>
        <p:spPr>
          <a:xfrm>
            <a:off x="150085" y="789741"/>
            <a:ext cx="9842501" cy="109220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lvl1pPr defTabSz="1295400">
              <a:spcBef>
                <a:spcPts val="4000"/>
              </a:spcBef>
              <a:buClr>
                <a:srgbClr val="FFFFFF"/>
              </a:buClr>
              <a:buFont typeface="ArialUnicodeMS"/>
              <a:defRPr sz="6800">
                <a:solidFill>
                  <a:srgbClr val="FFFFFF"/>
                </a:solidFill>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6800">
                <a:solidFill>
                  <a:srgbClr val="FFFFFF"/>
                </a:solidFill>
                <a:uFill>
                  <a:solidFill>
                    <a:srgbClr val="FFFFFF"/>
                  </a:solidFill>
                </a:uFill>
              </a:rPr>
              <a:t>Introducing Obadiah </a:t>
            </a:r>
          </a:p>
        </p:txBody>
      </p:sp>
      <p:sp>
        <p:nvSpPr>
          <p:cNvPr id="25" name="Shape 25"/>
          <p:cNvSpPr/>
          <p:nvPr/>
        </p:nvSpPr>
        <p:spPr>
          <a:xfrm>
            <a:off x="362362" y="2298026"/>
            <a:ext cx="11765956" cy="82550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lvl1pPr defTabSz="1295400">
              <a:lnSpc>
                <a:spcPct val="10000"/>
              </a:lnSpc>
              <a:buClr>
                <a:srgbClr val="FFFFFF"/>
              </a:buClr>
              <a:defRPr sz="5000">
                <a:solidFill>
                  <a:srgbClr val="FFFFFF"/>
                </a:solidFill>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5000">
                <a:solidFill>
                  <a:srgbClr val="FFFFFF"/>
                </a:solidFill>
                <a:uFill>
                  <a:solidFill>
                    <a:srgbClr val="FFFFFF"/>
                  </a:solidFill>
                </a:uFill>
              </a:rPr>
              <a:t>OR Ahab’s right hand man </a:t>
            </a:r>
          </a:p>
        </p:txBody>
      </p:sp>
      <p:sp>
        <p:nvSpPr>
          <p:cNvPr id="26" name="Shape 26"/>
          <p:cNvSpPr/>
          <p:nvPr/>
        </p:nvSpPr>
        <p:spPr>
          <a:xfrm>
            <a:off x="989206" y="3408765"/>
            <a:ext cx="11495722" cy="3454401"/>
          </a:xfrm>
          <a:prstGeom prst="rect">
            <a:avLst/>
          </a:prstGeom>
          <a:gradFill>
            <a:gsLst>
              <a:gs pos="0">
                <a:srgbClr val="861001"/>
              </a:gs>
              <a:gs pos="100000">
                <a:srgbClr val="A53B15"/>
              </a:gs>
            </a:gsLst>
            <a:lin ang="5400000"/>
          </a:gradFill>
          <a:ln w="12700">
            <a:miter lim="400000"/>
          </a:ln>
          <a:effectLst>
            <a:outerShdw sx="100000" sy="100000" kx="0" ky="0" algn="b" rotWithShape="0" blurRad="190500" dist="76200"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defTabSz="1295400">
              <a:buClr>
                <a:srgbClr val="FFFFFF"/>
              </a:buClr>
              <a:buFont typeface="Trebuchet MS"/>
              <a:defRPr sz="1800"/>
            </a:pPr>
            <a:r>
              <a:rPr sz="3800">
                <a:solidFill>
                  <a:srgbClr val="FEE278"/>
                </a:solidFill>
                <a:uFill>
                  <a:solidFill>
                    <a:srgbClr val="FFFFFF"/>
                  </a:solidFill>
                </a:uFill>
                <a:latin typeface="Trebuchet MS Bold"/>
                <a:ea typeface="Trebuchet MS Bold"/>
                <a:cs typeface="Trebuchet MS Bold"/>
                <a:sym typeface="Trebuchet MS Bold"/>
              </a:rPr>
              <a:t>In charge of Ahab’s Palace. 1 Kings 18:3a</a:t>
            </a:r>
            <a:endParaRPr sz="3800">
              <a:solidFill>
                <a:srgbClr val="FEE278"/>
              </a:solidFill>
              <a:uFill>
                <a:solidFill>
                  <a:srgbClr val="FFFFFF"/>
                </a:solidFill>
              </a:uFill>
              <a:latin typeface="Trebuchet MS Bold"/>
              <a:ea typeface="Trebuchet MS Bold"/>
              <a:cs typeface="Trebuchet MS Bold"/>
              <a:sym typeface="Trebuchet MS Bold"/>
            </a:endParaRPr>
          </a:p>
          <a:p>
            <a:pPr lvl="0" defTabSz="1295400">
              <a:buClr>
                <a:srgbClr val="FFFFFF"/>
              </a:buClr>
              <a:buFont typeface="Trebuchet MS"/>
              <a:defRPr sz="1800"/>
            </a:pPr>
            <a:endParaRPr sz="3800">
              <a:solidFill>
                <a:srgbClr val="FEE278"/>
              </a:solidFill>
              <a:uFill>
                <a:solidFill>
                  <a:srgbClr val="FFFFFF"/>
                </a:solidFill>
              </a:uFill>
              <a:latin typeface="Trebuchet MS Bold"/>
              <a:ea typeface="Trebuchet MS Bold"/>
              <a:cs typeface="Trebuchet MS Bold"/>
              <a:sym typeface="Trebuchet MS Bold"/>
            </a:endParaRPr>
          </a:p>
          <a:p>
            <a:pPr lvl="0" defTabSz="1295400">
              <a:buClr>
                <a:srgbClr val="FFFFFF"/>
              </a:buClr>
              <a:buFont typeface="Trebuchet MS"/>
              <a:defRPr sz="1800"/>
            </a:pPr>
            <a:r>
              <a:rPr sz="3800">
                <a:solidFill>
                  <a:srgbClr val="FEE278"/>
                </a:solidFill>
                <a:uFill>
                  <a:solidFill>
                    <a:srgbClr val="FFFFFF"/>
                  </a:solidFill>
                </a:uFill>
                <a:latin typeface="Trebuchet MS Bold"/>
                <a:ea typeface="Trebuchet MS Bold"/>
                <a:cs typeface="Trebuchet MS Bold"/>
                <a:sym typeface="Trebuchet MS Bold"/>
              </a:rPr>
              <a:t>Protecting Ahab’s cattle rather than the people of Israel. 1 Kings 18:5 </a:t>
            </a:r>
            <a:endParaRPr sz="3800">
              <a:solidFill>
                <a:srgbClr val="FEE278"/>
              </a:solidFill>
              <a:uFill>
                <a:solidFill>
                  <a:srgbClr val="FFFFFF"/>
                </a:solidFill>
              </a:uFill>
              <a:latin typeface="Trebuchet MS Bold"/>
              <a:ea typeface="Trebuchet MS Bold"/>
              <a:cs typeface="Trebuchet MS Bold"/>
              <a:sym typeface="Trebuchet MS Bold"/>
            </a:endParaRPr>
          </a:p>
          <a:p>
            <a:pPr lvl="0" defTabSz="1295400">
              <a:buClr>
                <a:srgbClr val="FFFFFF"/>
              </a:buClr>
              <a:buFont typeface="Trebuchet MS"/>
              <a:defRPr sz="1800"/>
            </a:pPr>
            <a:endParaRPr sz="3800">
              <a:solidFill>
                <a:srgbClr val="FEE278"/>
              </a:solidFill>
              <a:uFill>
                <a:solidFill>
                  <a:srgbClr val="FFFFFF"/>
                </a:solidFill>
              </a:uFill>
              <a:latin typeface="Trebuchet MS Bold"/>
              <a:ea typeface="Trebuchet MS Bold"/>
              <a:cs typeface="Trebuchet MS Bold"/>
              <a:sym typeface="Trebuchet MS Bold"/>
            </a:endParaRPr>
          </a:p>
          <a:p>
            <a:pPr lvl="0" defTabSz="1295400">
              <a:buClr>
                <a:srgbClr val="FFFFFF"/>
              </a:buClr>
              <a:buFont typeface="Trebuchet MS"/>
              <a:defRPr sz="1800"/>
            </a:pPr>
            <a:r>
              <a:rPr sz="3800">
                <a:solidFill>
                  <a:srgbClr val="FEE278"/>
                </a:solidFill>
                <a:uFill>
                  <a:solidFill>
                    <a:srgbClr val="FFFFFF"/>
                  </a:solidFill>
                </a:uFill>
                <a:latin typeface="Trebuchet MS Bold"/>
                <a:ea typeface="Trebuchet MS Bold"/>
                <a:cs typeface="Trebuchet MS Bold"/>
                <a:sym typeface="Trebuchet MS Bold"/>
              </a:rPr>
              <a:t>Did God’s work in secret.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0" presetID="17" grpId="1" fill="hold">
                                  <p:stCondLst>
                                    <p:cond delay="0"/>
                                  </p:stCondLst>
                                  <p:iterate type="lt" backwards="0">
                                    <p:tmAbs val="0"/>
                                  </p:iterate>
                                  <p:childTnLst>
                                    <p:set>
                                      <p:cBhvr>
                                        <p:cTn id="6" fill="hold"/>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9" grpId="2" fill="hold">
                                  <p:stCondLst>
                                    <p:cond delay="0"/>
                                  </p:stCondLst>
                                  <p:iterate type="wd" backwards="0">
                                    <p:tmAbs val="0"/>
                                  </p:iterate>
                                  <p:childTnLst>
                                    <p:set>
                                      <p:cBhvr>
                                        <p:cTn id="12" fill="hold"/>
                                        <p:tgtEl>
                                          <p:spTgt spid="26">
                                            <p:bg/>
                                          </p:spTgt>
                                        </p:tgtEl>
                                        <p:attrNameLst>
                                          <p:attrName>style.visibility</p:attrName>
                                        </p:attrNameLst>
                                      </p:cBhvr>
                                      <p:to>
                                        <p:strVal val="visible"/>
                                      </p:to>
                                    </p:set>
                                    <p:animEffect filter="dissolve" transition="in">
                                      <p:cBhvr>
                                        <p:cTn id="13" dur="1000"/>
                                        <p:tgtEl>
                                          <p:spTgt spid="26">
                                            <p:bg/>
                                          </p:spTgt>
                                        </p:tgtEl>
                                      </p:cBhvr>
                                    </p:animEffect>
                                  </p:childTnLst>
                                </p:cTn>
                              </p:par>
                              <p:par>
                                <p:cTn id="14" presetClass="entr" presetSubtype="0" presetID="9" grpId="2" fill="hold">
                                  <p:stCondLst>
                                    <p:cond delay="0"/>
                                  </p:stCondLst>
                                  <p:iterate type="wd" backwards="0">
                                    <p:tmAbs val="0"/>
                                  </p:iterate>
                                  <p:childTnLst>
                                    <p:set>
                                      <p:cBhvr>
                                        <p:cTn id="15" fill="hold"/>
                                        <p:tgtEl>
                                          <p:spTgt spid="26">
                                            <p:txEl>
                                              <p:pRg st="0" end="0"/>
                                            </p:txEl>
                                          </p:spTgt>
                                        </p:tgtEl>
                                        <p:attrNameLst>
                                          <p:attrName>style.visibility</p:attrName>
                                        </p:attrNameLst>
                                      </p:cBhvr>
                                      <p:to>
                                        <p:strVal val="visible"/>
                                      </p:to>
                                    </p:set>
                                    <p:animEffect filter="dissolve" transition="in">
                                      <p:cBhvr>
                                        <p:cTn id="16" dur="1000"/>
                                        <p:tgtEl>
                                          <p:spTgt spid="2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9" grpId="2" fill="hold">
                                  <p:stCondLst>
                                    <p:cond delay="0"/>
                                  </p:stCondLst>
                                  <p:iterate type="wd" backwards="0">
                                    <p:tmAbs val="0"/>
                                  </p:iterate>
                                  <p:childTnLst>
                                    <p:set>
                                      <p:cBhvr>
                                        <p:cTn id="20" fill="hold"/>
                                        <p:tgtEl>
                                          <p:spTgt spid="26">
                                            <p:txEl>
                                              <p:pRg st="1" end="1"/>
                                            </p:txEl>
                                          </p:spTgt>
                                        </p:tgtEl>
                                        <p:attrNameLst>
                                          <p:attrName>style.visibility</p:attrName>
                                        </p:attrNameLst>
                                      </p:cBhvr>
                                      <p:to>
                                        <p:strVal val="visible"/>
                                      </p:to>
                                    </p:set>
                                    <p:animEffect filter="dissolve" transition="in">
                                      <p:cBhvr>
                                        <p:cTn id="21" dur="1000"/>
                                        <p:tgtEl>
                                          <p:spTgt spid="2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9" grpId="2" fill="hold">
                                  <p:stCondLst>
                                    <p:cond delay="0"/>
                                  </p:stCondLst>
                                  <p:iterate type="wd" backwards="0">
                                    <p:tmAbs val="0"/>
                                  </p:iterate>
                                  <p:childTnLst>
                                    <p:set>
                                      <p:cBhvr>
                                        <p:cTn id="25" fill="hold"/>
                                        <p:tgtEl>
                                          <p:spTgt spid="26">
                                            <p:txEl>
                                              <p:pRg st="2" end="2"/>
                                            </p:txEl>
                                          </p:spTgt>
                                        </p:tgtEl>
                                        <p:attrNameLst>
                                          <p:attrName>style.visibility</p:attrName>
                                        </p:attrNameLst>
                                      </p:cBhvr>
                                      <p:to>
                                        <p:strVal val="visible"/>
                                      </p:to>
                                    </p:set>
                                    <p:animEffect filter="dissolve" transition="in">
                                      <p:cBhvr>
                                        <p:cTn id="26" dur="1000"/>
                                        <p:tgtEl>
                                          <p:spTgt spid="2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9" grpId="2" fill="hold">
                                  <p:stCondLst>
                                    <p:cond delay="0"/>
                                  </p:stCondLst>
                                  <p:iterate type="wd" backwards="0">
                                    <p:tmAbs val="0"/>
                                  </p:iterate>
                                  <p:childTnLst>
                                    <p:set>
                                      <p:cBhvr>
                                        <p:cTn id="30" fill="hold"/>
                                        <p:tgtEl>
                                          <p:spTgt spid="26">
                                            <p:txEl>
                                              <p:pRg st="3" end="3"/>
                                            </p:txEl>
                                          </p:spTgt>
                                        </p:tgtEl>
                                        <p:attrNameLst>
                                          <p:attrName>style.visibility</p:attrName>
                                        </p:attrNameLst>
                                      </p:cBhvr>
                                      <p:to>
                                        <p:strVal val="visible"/>
                                      </p:to>
                                    </p:set>
                                    <p:animEffect filter="dissolve" transition="in">
                                      <p:cBhvr>
                                        <p:cTn id="31" dur="1000"/>
                                        <p:tgtEl>
                                          <p:spTgt spid="2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9" grpId="2" fill="hold">
                                  <p:stCondLst>
                                    <p:cond delay="0"/>
                                  </p:stCondLst>
                                  <p:iterate type="wd" backwards="0">
                                    <p:tmAbs val="0"/>
                                  </p:iterate>
                                  <p:childTnLst>
                                    <p:set>
                                      <p:cBhvr>
                                        <p:cTn id="35" fill="hold"/>
                                        <p:tgtEl>
                                          <p:spTgt spid="26">
                                            <p:txEl>
                                              <p:pRg st="4" end="4"/>
                                            </p:txEl>
                                          </p:spTgt>
                                        </p:tgtEl>
                                        <p:attrNameLst>
                                          <p:attrName>style.visibility</p:attrName>
                                        </p:attrNameLst>
                                      </p:cBhvr>
                                      <p:to>
                                        <p:strVal val="visible"/>
                                      </p:to>
                                    </p:set>
                                    <p:animEffect filter="dissolve" transition="in">
                                      <p:cBhvr>
                                        <p:cTn id="36" dur="1000"/>
                                        <p:tgtEl>
                                          <p:spTgt spid="2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 grpId="1"/>
      <p:bldP build="p" bldLvl="5" animBg="1" rev="0" advAuto="0" spid="26"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nvSpPr>
        <p:spPr>
          <a:xfrm>
            <a:off x="150085" y="789741"/>
            <a:ext cx="9842501" cy="312420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lvl1pPr defTabSz="1295400">
              <a:spcBef>
                <a:spcPts val="4000"/>
              </a:spcBef>
              <a:buClr>
                <a:srgbClr val="FFFFFF"/>
              </a:buClr>
              <a:buFont typeface="ArialUnicodeMS"/>
              <a:defRPr sz="6800">
                <a:solidFill>
                  <a:srgbClr val="FFFFFF"/>
                </a:solidFill>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6800">
                <a:solidFill>
                  <a:srgbClr val="FFFFFF"/>
                </a:solidFill>
                <a:uFill>
                  <a:solidFill>
                    <a:srgbClr val="FFFFFF"/>
                  </a:solidFill>
                </a:uFill>
              </a:rPr>
              <a:t>Obadiah was a man with his foot in both camps </a:t>
            </a:r>
          </a:p>
        </p:txBody>
      </p:sp>
      <p:sp>
        <p:nvSpPr>
          <p:cNvPr id="31" name="Shape 31"/>
          <p:cNvSpPr/>
          <p:nvPr/>
        </p:nvSpPr>
        <p:spPr>
          <a:xfrm>
            <a:off x="754539" y="4702023"/>
            <a:ext cx="11495722" cy="2336801"/>
          </a:xfrm>
          <a:prstGeom prst="rect">
            <a:avLst/>
          </a:prstGeom>
          <a:gradFill>
            <a:gsLst>
              <a:gs pos="0">
                <a:srgbClr val="861001"/>
              </a:gs>
              <a:gs pos="100000">
                <a:srgbClr val="A53B15"/>
              </a:gs>
            </a:gsLst>
            <a:lin ang="5400000"/>
          </a:gradFill>
          <a:ln w="12700">
            <a:miter lim="400000"/>
          </a:ln>
          <a:effectLst>
            <a:outerShdw sx="100000" sy="100000" kx="0" ky="0" algn="b" rotWithShape="0" blurRad="190500" dist="76200"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lgn="r" defTabSz="1295400">
              <a:spcBef>
                <a:spcPts val="400"/>
              </a:spcBef>
              <a:buClr>
                <a:srgbClr val="FFFFFF"/>
              </a:buClr>
              <a:buFont typeface="Trebuchet MS"/>
              <a:defRPr sz="38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defRPr>
            </a:lvl1pPr>
          </a:lstStyle>
          <a:p>
            <a:pPr lvl="0">
              <a:defRPr sz="1800">
                <a:solidFill>
                  <a:srgbClr val="000000"/>
                </a:solidFill>
                <a:effectLst/>
                <a:uFillTx/>
              </a:defRPr>
            </a:pPr>
            <a:r>
              <a:rPr sz="3800">
                <a:solidFill>
                  <a:srgbClr val="F3C942"/>
                </a:solidFill>
                <a:effectLst>
                  <a:outerShdw sx="100000" sy="100000" kx="0" ky="0" algn="b" rotWithShape="0" blurRad="12700" dist="25400" dir="18900000">
                    <a:srgbClr val="000000"/>
                  </a:outerShdw>
                </a:effectLst>
                <a:uFill>
                  <a:solidFill>
                    <a:srgbClr val="FFFFFF"/>
                  </a:solidFill>
                </a:uFill>
              </a:rPr>
              <a:t>He has done what millions of people do all around the world today. That is , many are wilfully hiding their faith in God and their biblical convictions to please  a world that does not know God.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wd" backwards="0">
                                    <p:tmAbs val="0"/>
                                  </p:iterate>
                                  <p:childTnLst>
                                    <p:set>
                                      <p:cBhvr>
                                        <p:cTn id="6" fill="hold"/>
                                        <p:tgtEl>
                                          <p:spTgt spid="31"/>
                                        </p:tgtEl>
                                        <p:attrNameLst>
                                          <p:attrName>style.visibility</p:attrName>
                                        </p:attrNameLst>
                                      </p:cBhvr>
                                      <p:to>
                                        <p:strVal val="visible"/>
                                      </p:to>
                                    </p:set>
                                    <p:animEffect filter="dissolve" transition="in">
                                      <p:cBhvr>
                                        <p:cTn id="7" dur="1000"/>
                                        <p:tgtEl>
                                          <p:spTgt spid="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nvSpPr>
        <p:spPr>
          <a:xfrm>
            <a:off x="150085" y="789741"/>
            <a:ext cx="9842501" cy="210820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lvl1pPr defTabSz="1295400">
              <a:spcBef>
                <a:spcPts val="4000"/>
              </a:spcBef>
              <a:buClr>
                <a:srgbClr val="FFFFFF"/>
              </a:buClr>
              <a:buFont typeface="ArialUnicodeMS"/>
              <a:defRPr sz="6800">
                <a:solidFill>
                  <a:srgbClr val="FFFFFF"/>
                </a:solidFill>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6800">
                <a:solidFill>
                  <a:srgbClr val="FFFFFF"/>
                </a:solidFill>
                <a:uFill>
                  <a:solidFill>
                    <a:srgbClr val="FFFFFF"/>
                  </a:solidFill>
                </a:uFill>
              </a:rPr>
              <a:t>Jesus addresses the same issues. </a:t>
            </a:r>
          </a:p>
        </p:txBody>
      </p:sp>
      <p:sp>
        <p:nvSpPr>
          <p:cNvPr id="36" name="Shape 36"/>
          <p:cNvSpPr/>
          <p:nvPr/>
        </p:nvSpPr>
        <p:spPr>
          <a:xfrm>
            <a:off x="754539" y="3000223"/>
            <a:ext cx="11495722" cy="5740401"/>
          </a:xfrm>
          <a:prstGeom prst="rect">
            <a:avLst/>
          </a:prstGeom>
          <a:gradFill>
            <a:gsLst>
              <a:gs pos="0">
                <a:srgbClr val="861001"/>
              </a:gs>
              <a:gs pos="100000">
                <a:srgbClr val="A53B15"/>
              </a:gs>
            </a:gsLst>
            <a:lin ang="5400000"/>
          </a:gradFill>
          <a:ln w="12700">
            <a:miter lim="400000"/>
          </a:ln>
          <a:effectLst>
            <a:outerShdw sx="100000" sy="100000" kx="0" ky="0" algn="b" rotWithShape="0" blurRad="190500" dist="76200"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algn="r" defTabSz="1295400">
              <a:spcBef>
                <a:spcPts val="400"/>
              </a:spcBef>
              <a:buClr>
                <a:srgbClr val="FFFFFF"/>
              </a:buClr>
              <a:buFont typeface="Trebuchet MS"/>
              <a:defRPr sz="1800"/>
            </a:pPr>
            <a:r>
              <a:rPr sz="38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rPr>
              <a:t>Matthew 6:24</a:t>
            </a:r>
            <a:endParaRPr sz="38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endParaRPr>
          </a:p>
          <a:p>
            <a:pPr lvl="0" defTabSz="1295400">
              <a:buClr>
                <a:srgbClr val="FFFFFF"/>
              </a:buClr>
              <a:buFont typeface="Trebuchet MS"/>
              <a:defRPr sz="1800"/>
            </a:pPr>
            <a:r>
              <a:rPr sz="3800">
                <a:solidFill>
                  <a:srgbClr val="FEE278"/>
                </a:solidFill>
                <a:uFill>
                  <a:solidFill>
                    <a:srgbClr val="FFFFFF"/>
                  </a:solidFill>
                </a:uFill>
                <a:latin typeface="Trebuchet MS Bold"/>
                <a:ea typeface="Trebuchet MS Bold"/>
                <a:cs typeface="Trebuchet MS Bold"/>
                <a:sym typeface="Trebuchet MS Bold"/>
              </a:rPr>
              <a:t>No one can serve two masters. Either he will hate the one and love the other, or he will be devoted to the one and despise the other. </a:t>
            </a:r>
            <a:endParaRPr sz="3800">
              <a:solidFill>
                <a:srgbClr val="FEE278"/>
              </a:solidFill>
              <a:uFill>
                <a:solidFill>
                  <a:srgbClr val="FFFFFF"/>
                </a:solidFill>
              </a:uFill>
              <a:latin typeface="Trebuchet MS Bold"/>
              <a:ea typeface="Trebuchet MS Bold"/>
              <a:cs typeface="Trebuchet MS Bold"/>
              <a:sym typeface="Trebuchet MS Bold"/>
            </a:endParaRPr>
          </a:p>
          <a:p>
            <a:pPr lvl="0" defTabSz="1295400">
              <a:buClr>
                <a:srgbClr val="FFFFFF"/>
              </a:buClr>
              <a:buFont typeface="Trebuchet MS"/>
              <a:defRPr sz="1800"/>
            </a:pPr>
            <a:endParaRPr sz="3800">
              <a:solidFill>
                <a:srgbClr val="FEE278"/>
              </a:solidFill>
              <a:uFill>
                <a:solidFill>
                  <a:srgbClr val="FFFFFF"/>
                </a:solidFill>
              </a:uFill>
              <a:latin typeface="Trebuchet MS Bold"/>
              <a:ea typeface="Trebuchet MS Bold"/>
              <a:cs typeface="Trebuchet MS Bold"/>
              <a:sym typeface="Trebuchet MS Bold"/>
            </a:endParaRPr>
          </a:p>
          <a:p>
            <a:pPr lvl="0" defTabSz="1295400">
              <a:buClr>
                <a:srgbClr val="FFFFFF"/>
              </a:buClr>
              <a:buFont typeface="Trebuchet MS"/>
              <a:defRPr sz="1800"/>
            </a:pPr>
            <a:r>
              <a:rPr sz="3800">
                <a:solidFill>
                  <a:srgbClr val="FEE278"/>
                </a:solidFill>
                <a:uFill>
                  <a:solidFill>
                    <a:srgbClr val="FFFFFF"/>
                  </a:solidFill>
                </a:uFill>
                <a:latin typeface="Trebuchet MS Bold"/>
                <a:ea typeface="Trebuchet MS Bold"/>
                <a:cs typeface="Trebuchet MS Bold"/>
                <a:sym typeface="Trebuchet MS Bold"/>
              </a:rPr>
              <a:t>If anyone is ashamed of me in this adulterous and sinful generation, the Son of man will be ashamed of him when he comes to his Father’s glory with the holy angels. </a:t>
            </a:r>
            <a:endParaRPr sz="3800">
              <a:solidFill>
                <a:srgbClr val="FEE278"/>
              </a:solidFill>
              <a:uFill>
                <a:solidFill>
                  <a:srgbClr val="FFFFFF"/>
                </a:solidFill>
              </a:uFill>
              <a:latin typeface="Trebuchet MS Bold"/>
              <a:ea typeface="Trebuchet MS Bold"/>
              <a:cs typeface="Trebuchet MS Bold"/>
              <a:sym typeface="Trebuchet MS Bold"/>
            </a:endParaRPr>
          </a:p>
          <a:p>
            <a:pPr lvl="0" defTabSz="1295400">
              <a:buClr>
                <a:srgbClr val="FFFFFF"/>
              </a:buClr>
              <a:buFont typeface="Trebuchet MS"/>
              <a:defRPr sz="1800"/>
            </a:pPr>
            <a:r>
              <a:rPr sz="3800">
                <a:solidFill>
                  <a:srgbClr val="FEE278"/>
                </a:solidFill>
                <a:uFill>
                  <a:solidFill>
                    <a:srgbClr val="FFFFFF"/>
                  </a:solidFill>
                </a:uFill>
                <a:latin typeface="Trebuchet MS Bold"/>
                <a:ea typeface="Trebuchet MS Bold"/>
                <a:cs typeface="Trebuchet MS Bold"/>
                <a:sym typeface="Trebuchet MS Bold"/>
              </a:rPr>
              <a:t>Mark 8:38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wd" backwards="0">
                                    <p:tmAbs val="0"/>
                                  </p:iterate>
                                  <p:childTnLst>
                                    <p:set>
                                      <p:cBhvr>
                                        <p:cTn id="6" fill="hold"/>
                                        <p:tgtEl>
                                          <p:spTgt spid="36">
                                            <p:bg/>
                                          </p:spTgt>
                                        </p:tgtEl>
                                        <p:attrNameLst>
                                          <p:attrName>style.visibility</p:attrName>
                                        </p:attrNameLst>
                                      </p:cBhvr>
                                      <p:to>
                                        <p:strVal val="visible"/>
                                      </p:to>
                                    </p:set>
                                    <p:animEffect filter="dissolve" transition="in">
                                      <p:cBhvr>
                                        <p:cTn id="7" dur="1000"/>
                                        <p:tgtEl>
                                          <p:spTgt spid="36">
                                            <p:bg/>
                                          </p:spTgt>
                                        </p:tgtEl>
                                      </p:cBhvr>
                                    </p:animEffect>
                                  </p:childTnLst>
                                </p:cTn>
                              </p:par>
                              <p:par>
                                <p:cTn id="8" presetClass="entr" presetSubtype="0" presetID="9" grpId="1" fill="hold">
                                  <p:stCondLst>
                                    <p:cond delay="0"/>
                                  </p:stCondLst>
                                  <p:iterate type="wd" backwards="0">
                                    <p:tmAbs val="0"/>
                                  </p:iterate>
                                  <p:childTnLst>
                                    <p:set>
                                      <p:cBhvr>
                                        <p:cTn id="9" fill="hold"/>
                                        <p:tgtEl>
                                          <p:spTgt spid="36">
                                            <p:txEl>
                                              <p:pRg st="0" end="0"/>
                                            </p:txEl>
                                          </p:spTgt>
                                        </p:tgtEl>
                                        <p:attrNameLst>
                                          <p:attrName>style.visibility</p:attrName>
                                        </p:attrNameLst>
                                      </p:cBhvr>
                                      <p:to>
                                        <p:strVal val="visible"/>
                                      </p:to>
                                    </p:set>
                                    <p:animEffect filter="dissolve" transition="in">
                                      <p:cBhvr>
                                        <p:cTn id="10" dur="1000"/>
                                        <p:tgtEl>
                                          <p:spTgt spid="36">
                                            <p:txEl>
                                              <p:pRg st="0" end="0"/>
                                            </p:txEl>
                                          </p:spTgt>
                                        </p:tgtEl>
                                      </p:cBhvr>
                                    </p:animEffect>
                                  </p:childTnLst>
                                </p:cTn>
                              </p:par>
                            </p:childTnLst>
                          </p:cTn>
                        </p:par>
                        <p:par>
                          <p:cTn id="11" fill="hold">
                            <p:stCondLst>
                              <p:cond delay="1000"/>
                            </p:stCondLst>
                            <p:childTnLst>
                              <p:par>
                                <p:cTn id="12" nodeType="afterEffect" presetClass="entr" presetSubtype="0" presetID="9" grpId="1" fill="hold">
                                  <p:stCondLst>
                                    <p:cond delay="0"/>
                                  </p:stCondLst>
                                  <p:iterate type="wd" backwards="0">
                                    <p:tmAbs val="0"/>
                                  </p:iterate>
                                  <p:childTnLst>
                                    <p:set>
                                      <p:cBhvr>
                                        <p:cTn id="13" fill="hold"/>
                                        <p:tgtEl>
                                          <p:spTgt spid="36">
                                            <p:txEl>
                                              <p:pRg st="1" end="1"/>
                                            </p:txEl>
                                          </p:spTgt>
                                        </p:tgtEl>
                                        <p:attrNameLst>
                                          <p:attrName>style.visibility</p:attrName>
                                        </p:attrNameLst>
                                      </p:cBhvr>
                                      <p:to>
                                        <p:strVal val="visible"/>
                                      </p:to>
                                    </p:set>
                                    <p:animEffect filter="dissolve" transition="in">
                                      <p:cBhvr>
                                        <p:cTn id="14" dur="1000"/>
                                        <p:tgtEl>
                                          <p:spTgt spid="36">
                                            <p:txEl>
                                              <p:pRg st="1" end="1"/>
                                            </p:txEl>
                                          </p:spTgt>
                                        </p:tgtEl>
                                      </p:cBhvr>
                                    </p:animEffect>
                                  </p:childTnLst>
                                </p:cTn>
                              </p:par>
                            </p:childTnLst>
                          </p:cTn>
                        </p:par>
                        <p:par>
                          <p:cTn id="15" fill="hold">
                            <p:stCondLst>
                              <p:cond delay="2000"/>
                            </p:stCondLst>
                            <p:childTnLst>
                              <p:par>
                                <p:cTn id="16" nodeType="afterEffect" presetClass="entr" presetSubtype="0" presetID="9" grpId="1" fill="hold">
                                  <p:stCondLst>
                                    <p:cond delay="0"/>
                                  </p:stCondLst>
                                  <p:iterate type="wd" backwards="0">
                                    <p:tmAbs val="0"/>
                                  </p:iterate>
                                  <p:childTnLst>
                                    <p:set>
                                      <p:cBhvr>
                                        <p:cTn id="17" fill="hold"/>
                                        <p:tgtEl>
                                          <p:spTgt spid="36">
                                            <p:txEl>
                                              <p:pRg st="2" end="2"/>
                                            </p:txEl>
                                          </p:spTgt>
                                        </p:tgtEl>
                                        <p:attrNameLst>
                                          <p:attrName>style.visibility</p:attrName>
                                        </p:attrNameLst>
                                      </p:cBhvr>
                                      <p:to>
                                        <p:strVal val="visible"/>
                                      </p:to>
                                    </p:set>
                                    <p:animEffect filter="dissolve" transition="in">
                                      <p:cBhvr>
                                        <p:cTn id="18" dur="1000"/>
                                        <p:tgtEl>
                                          <p:spTgt spid="36">
                                            <p:txEl>
                                              <p:pRg st="2" end="2"/>
                                            </p:txEl>
                                          </p:spTgt>
                                        </p:tgtEl>
                                      </p:cBhvr>
                                    </p:animEffect>
                                  </p:childTnLst>
                                </p:cTn>
                              </p:par>
                            </p:childTnLst>
                          </p:cTn>
                        </p:par>
                        <p:par>
                          <p:cTn id="19" fill="hold">
                            <p:stCondLst>
                              <p:cond delay="3000"/>
                            </p:stCondLst>
                            <p:childTnLst>
                              <p:par>
                                <p:cTn id="20" nodeType="afterEffect" presetClass="entr" presetSubtype="0" presetID="9" grpId="1" fill="hold">
                                  <p:stCondLst>
                                    <p:cond delay="0"/>
                                  </p:stCondLst>
                                  <p:iterate type="wd" backwards="0">
                                    <p:tmAbs val="0"/>
                                  </p:iterate>
                                  <p:childTnLst>
                                    <p:set>
                                      <p:cBhvr>
                                        <p:cTn id="21" fill="hold"/>
                                        <p:tgtEl>
                                          <p:spTgt spid="36">
                                            <p:txEl>
                                              <p:pRg st="3" end="3"/>
                                            </p:txEl>
                                          </p:spTgt>
                                        </p:tgtEl>
                                        <p:attrNameLst>
                                          <p:attrName>style.visibility</p:attrName>
                                        </p:attrNameLst>
                                      </p:cBhvr>
                                      <p:to>
                                        <p:strVal val="visible"/>
                                      </p:to>
                                    </p:set>
                                    <p:animEffect filter="dissolve" transition="in">
                                      <p:cBhvr>
                                        <p:cTn id="22" dur="1000"/>
                                        <p:tgtEl>
                                          <p:spTgt spid="36">
                                            <p:txEl>
                                              <p:pRg st="3" end="3"/>
                                            </p:txEl>
                                          </p:spTgt>
                                        </p:tgtEl>
                                      </p:cBhvr>
                                    </p:animEffect>
                                  </p:childTnLst>
                                </p:cTn>
                              </p:par>
                            </p:childTnLst>
                          </p:cTn>
                        </p:par>
                        <p:par>
                          <p:cTn id="23" fill="hold">
                            <p:stCondLst>
                              <p:cond delay="4000"/>
                            </p:stCondLst>
                            <p:childTnLst>
                              <p:par>
                                <p:cTn id="24" nodeType="afterEffect" presetClass="entr" presetSubtype="0" presetID="9" grpId="1" fill="hold">
                                  <p:stCondLst>
                                    <p:cond delay="0"/>
                                  </p:stCondLst>
                                  <p:iterate type="wd" backwards="0">
                                    <p:tmAbs val="0"/>
                                  </p:iterate>
                                  <p:childTnLst>
                                    <p:set>
                                      <p:cBhvr>
                                        <p:cTn id="25" fill="hold"/>
                                        <p:tgtEl>
                                          <p:spTgt spid="36">
                                            <p:txEl>
                                              <p:pRg st="4" end="4"/>
                                            </p:txEl>
                                          </p:spTgt>
                                        </p:tgtEl>
                                        <p:attrNameLst>
                                          <p:attrName>style.visibility</p:attrName>
                                        </p:attrNameLst>
                                      </p:cBhvr>
                                      <p:to>
                                        <p:strVal val="visible"/>
                                      </p:to>
                                    </p:set>
                                    <p:animEffect filter="dissolve" transition="in">
                                      <p:cBhvr>
                                        <p:cTn id="26" dur="1000"/>
                                        <p:tgtEl>
                                          <p:spTgt spid="3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nvSpPr>
        <p:spPr>
          <a:xfrm>
            <a:off x="1400547" y="2490369"/>
            <a:ext cx="9842501" cy="312420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lvl1pPr defTabSz="1295400">
              <a:spcBef>
                <a:spcPts val="4000"/>
              </a:spcBef>
              <a:buClr>
                <a:srgbClr val="FFFFFF"/>
              </a:buClr>
              <a:buFont typeface="ArialUnicodeMS"/>
              <a:defRPr sz="6800">
                <a:solidFill>
                  <a:srgbClr val="FFFFFF"/>
                </a:solidFill>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6800">
                <a:solidFill>
                  <a:srgbClr val="FFFFFF"/>
                </a:solidFill>
                <a:uFill>
                  <a:solidFill>
                    <a:srgbClr val="FFFFFF"/>
                  </a:solidFill>
                </a:uFill>
              </a:rPr>
              <a:t>What areas of your life are you still sitting on the fence about? </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nvSpPr>
        <p:spPr>
          <a:xfrm>
            <a:off x="754539" y="1466850"/>
            <a:ext cx="11495722" cy="6819901"/>
          </a:xfrm>
          <a:prstGeom prst="rect">
            <a:avLst/>
          </a:prstGeom>
          <a:gradFill>
            <a:gsLst>
              <a:gs pos="0">
                <a:srgbClr val="861001"/>
              </a:gs>
              <a:gs pos="100000">
                <a:srgbClr val="A53B15"/>
              </a:gs>
            </a:gsLst>
            <a:lin ang="5400000"/>
          </a:gradFill>
          <a:ln w="12700">
            <a:miter lim="400000"/>
          </a:ln>
          <a:effectLst>
            <a:outerShdw sx="100000" sy="100000" kx="0" ky="0" algn="b" rotWithShape="0" blurRad="190500" dist="76200"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algn="r" defTabSz="1295400">
              <a:spcBef>
                <a:spcPts val="400"/>
              </a:spcBef>
              <a:buClr>
                <a:srgbClr val="FFFFFF"/>
              </a:buClr>
              <a:buFont typeface="Trebuchet MS"/>
              <a:defRPr sz="1800"/>
            </a:pPr>
            <a:endParaRPr sz="38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endParaRPr>
          </a:p>
          <a:p>
            <a:pPr lvl="0" algn="r" defTabSz="1295400">
              <a:spcBef>
                <a:spcPts val="400"/>
              </a:spcBef>
              <a:buClr>
                <a:srgbClr val="FFFFFF"/>
              </a:buClr>
              <a:buFont typeface="Trebuchet MS"/>
              <a:defRPr sz="1800"/>
            </a:pPr>
            <a:endParaRPr sz="38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endParaRPr>
          </a:p>
          <a:p>
            <a:pPr lvl="0" defTabSz="1295400">
              <a:spcBef>
                <a:spcPts val="400"/>
              </a:spcBef>
              <a:buClr>
                <a:srgbClr val="FFFFFF"/>
              </a:buClr>
              <a:buFont typeface="Trebuchet MS"/>
              <a:defRPr sz="1800"/>
            </a:pPr>
            <a:r>
              <a:rPr sz="40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rPr>
              <a:t>Are there areas of my life that the Holy Spirit is highlighting that are compromised? </a:t>
            </a:r>
            <a:endParaRPr sz="40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endParaRPr>
          </a:p>
          <a:p>
            <a:pPr lvl="0" defTabSz="1295400">
              <a:spcBef>
                <a:spcPts val="400"/>
              </a:spcBef>
              <a:buClr>
                <a:srgbClr val="FFFFFF"/>
              </a:buClr>
              <a:buFont typeface="Trebuchet MS"/>
              <a:defRPr sz="1800"/>
            </a:pPr>
            <a:r>
              <a:rPr sz="40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rPr>
              <a:t>Are their things I am doing for the Lord in secret that should not be secret? </a:t>
            </a:r>
            <a:endParaRPr sz="40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endParaRPr>
          </a:p>
          <a:p>
            <a:pPr lvl="0" defTabSz="1295400">
              <a:spcBef>
                <a:spcPts val="400"/>
              </a:spcBef>
              <a:buClr>
                <a:srgbClr val="FFFFFF"/>
              </a:buClr>
              <a:buFont typeface="Trebuchet MS"/>
              <a:defRPr sz="1800"/>
            </a:pPr>
            <a:r>
              <a:rPr sz="40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rPr>
              <a:t>What areas in my life, my culture  is God asking me to stand about that actually I am sitting on the fence about?</a:t>
            </a:r>
            <a:endParaRPr sz="40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endParaRPr>
          </a:p>
          <a:p>
            <a:pPr lvl="0" algn="r" defTabSz="1295400">
              <a:spcBef>
                <a:spcPts val="400"/>
              </a:spcBef>
              <a:buClr>
                <a:srgbClr val="FFFFFF"/>
              </a:buClr>
              <a:buFont typeface="Trebuchet MS"/>
              <a:defRPr sz="1800"/>
            </a:pPr>
            <a:endParaRPr sz="38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endParaRPr>
          </a:p>
          <a:p>
            <a:pPr lvl="0" algn="r" defTabSz="1295400">
              <a:spcBef>
                <a:spcPts val="400"/>
              </a:spcBef>
              <a:buClr>
                <a:srgbClr val="FFFFFF"/>
              </a:buClr>
              <a:buFont typeface="Trebuchet MS"/>
              <a:defRPr sz="1800"/>
            </a:pPr>
            <a:r>
              <a:rPr sz="3800">
                <a:solidFill>
                  <a:srgbClr val="F3C942"/>
                </a:solidFill>
                <a:effectLst>
                  <a:outerShdw sx="100000" sy="100000" kx="0" ky="0" algn="b" rotWithShape="0" blurRad="12700" dist="25400" dir="18900000">
                    <a:srgbClr val="000000"/>
                  </a:outerShdw>
                </a:effectLst>
                <a:uFill>
                  <a:solidFill>
                    <a:srgbClr val="FFFFFF"/>
                  </a:solidFill>
                </a:uFill>
                <a:latin typeface="Trebuchet MS Bold"/>
                <a:ea typeface="Trebuchet MS Bold"/>
                <a:cs typeface="Trebuchet MS Bold"/>
                <a:sym typeface="Trebuchet MS Bold"/>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4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4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4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4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4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44">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4"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